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435" r:id="rId2"/>
    <p:sldId id="494" r:id="rId3"/>
    <p:sldId id="1394" r:id="rId4"/>
    <p:sldId id="1403" r:id="rId5"/>
    <p:sldId id="1404" r:id="rId6"/>
    <p:sldId id="495" r:id="rId7"/>
    <p:sldId id="1395" r:id="rId8"/>
    <p:sldId id="1396" r:id="rId9"/>
    <p:sldId id="496" r:id="rId10"/>
    <p:sldId id="497" r:id="rId11"/>
    <p:sldId id="1398" r:id="rId12"/>
    <p:sldId id="1399" r:id="rId13"/>
    <p:sldId id="504" r:id="rId14"/>
    <p:sldId id="1393" r:id="rId15"/>
    <p:sldId id="505" r:id="rId16"/>
    <p:sldId id="1400" r:id="rId17"/>
    <p:sldId id="1402" r:id="rId18"/>
    <p:sldId id="1401" r:id="rId19"/>
    <p:sldId id="510" r:id="rId20"/>
    <p:sldId id="507" r:id="rId21"/>
  </p:sldIdLst>
  <p:sldSz cx="121681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926" y="8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'Анализ школьной среды'!$A$38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'Анализ школьной среды'!$A$47:$A$50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'Анализ школьной среды'!$B$47:$B$50</c:f>
              <c:numCache>
                <c:formatCode>0</c:formatCode>
                <c:ptCount val="4"/>
                <c:pt idx="0">
                  <c:v>29.653333333333329</c:v>
                </c:pt>
                <c:pt idx="1">
                  <c:v>16.68</c:v>
                </c:pt>
                <c:pt idx="2">
                  <c:v>19.32</c:v>
                </c:pt>
                <c:pt idx="3">
                  <c:v>34.346666666666643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F-44B3-B995-F2A1C15893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'Анализ школьной среды'!$A$38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школьной среды'!$A$41:$A$44</c:f>
              <c:strCache>
                <c:ptCount val="4"/>
                <c:pt idx="0">
                  <c:v>Активность</c:v>
                </c:pt>
                <c:pt idx="1">
                  <c:v>Зависимость</c:v>
                </c:pt>
                <c:pt idx="2">
                  <c:v>Пассивность</c:v>
                </c:pt>
                <c:pt idx="3">
                  <c:v>Свобода</c:v>
                </c:pt>
              </c:strCache>
            </c:strRef>
          </c:cat>
          <c:val>
            <c:numRef>
              <c:f>'Анализ школьной среды'!$B$41:$B$44</c:f>
              <c:numCache>
                <c:formatCode>0</c:formatCode>
                <c:ptCount val="4"/>
                <c:pt idx="0">
                  <c:v>36</c:v>
                </c:pt>
                <c:pt idx="1">
                  <c:v>46.333333333333336</c:v>
                </c:pt>
                <c:pt idx="2">
                  <c:v>64</c:v>
                </c:pt>
                <c:pt idx="3">
                  <c:v>53.66666666666665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C-4809-8DF7-832D9FC42F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84706432"/>
        <c:axId val="84707968"/>
      </c:radarChart>
      <c:catAx>
        <c:axId val="8470643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84707968"/>
        <c:crosses val="autoZero"/>
        <c:auto val="1"/>
        <c:lblAlgn val="ctr"/>
        <c:lblOffset val="100"/>
        <c:noMultiLvlLbl val="0"/>
      </c:catAx>
      <c:valAx>
        <c:axId val="84707968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0" sourceLinked="1"/>
        <c:majorTickMark val="none"/>
        <c:minorTickMark val="none"/>
        <c:tickLblPos val="nextTo"/>
        <c:crossAx val="84706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latin typeface="+mj-lt"/>
              </a:rPr>
              <a:t>Показатели </a:t>
            </a:r>
            <a:r>
              <a:rPr lang="ru-RU" sz="1200">
                <a:effectLst/>
                <a:latin typeface="+mj-lt"/>
              </a:rPr>
              <a:t>педагогической экспертизы образовательной среды на основе комплекса количественных параметров.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 sz="12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1216157895696625E-2"/>
          <c:y val="0.14511743871508784"/>
          <c:w val="0.84525846667961635"/>
          <c:h val="0.53882872939592352"/>
        </c:manualLayout>
      </c:layout>
      <c:lineChart>
        <c:grouping val="standard"/>
        <c:varyColors val="1"/>
        <c:ser>
          <c:idx val="0"/>
          <c:order val="0"/>
          <c:tx>
            <c:strRef>
              <c:f>'Анализ школьной среды'!$B$106</c:f>
              <c:strCache>
                <c:ptCount val="1"/>
                <c:pt idx="0">
                  <c:v>РУКОВОДИТЕЛЬ/   ДИРЕКТОР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школьной среды'!$A$107:$A$118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'Анализ школьной среды'!$B$107:$B$118</c:f>
              <c:numCache>
                <c:formatCode>General</c:formatCode>
                <c:ptCount val="12"/>
                <c:pt idx="0">
                  <c:v>4.96</c:v>
                </c:pt>
                <c:pt idx="1">
                  <c:v>6.4</c:v>
                </c:pt>
                <c:pt idx="2">
                  <c:v>4.7</c:v>
                </c:pt>
                <c:pt idx="3">
                  <c:v>4.3499999999999996</c:v>
                </c:pt>
                <c:pt idx="4">
                  <c:v>4.2</c:v>
                </c:pt>
                <c:pt idx="5">
                  <c:v>7</c:v>
                </c:pt>
                <c:pt idx="6">
                  <c:v>4</c:v>
                </c:pt>
                <c:pt idx="7">
                  <c:v>3</c:v>
                </c:pt>
                <c:pt idx="8">
                  <c:v>6</c:v>
                </c:pt>
                <c:pt idx="9">
                  <c:v>8.5</c:v>
                </c:pt>
                <c:pt idx="10">
                  <c:v>1.57</c:v>
                </c:pt>
                <c:pt idx="11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87-414A-AB93-ED36F439AF13}"/>
            </c:ext>
          </c:extLst>
        </c:ser>
        <c:ser>
          <c:idx val="1"/>
          <c:order val="1"/>
          <c:tx>
            <c:strRef>
              <c:f>'Анализ школьной среды'!$C$106</c:f>
              <c:strCache>
                <c:ptCount val="1"/>
                <c:pt idx="0">
                  <c:v>АДМИНИСТРАЦИЯ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школьной среды'!$A$107:$A$118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'Анализ школьной среды'!$C$107:$C$118</c:f>
              <c:numCache>
                <c:formatCode>General</c:formatCode>
                <c:ptCount val="12"/>
                <c:pt idx="0">
                  <c:v>4.6500000000000004</c:v>
                </c:pt>
                <c:pt idx="1">
                  <c:v>6.7</c:v>
                </c:pt>
                <c:pt idx="2">
                  <c:v>4.5</c:v>
                </c:pt>
                <c:pt idx="3">
                  <c:v>2.7</c:v>
                </c:pt>
                <c:pt idx="4">
                  <c:v>6</c:v>
                </c:pt>
                <c:pt idx="5">
                  <c:v>7</c:v>
                </c:pt>
                <c:pt idx="6">
                  <c:v>3.5</c:v>
                </c:pt>
                <c:pt idx="7">
                  <c:v>3</c:v>
                </c:pt>
                <c:pt idx="8">
                  <c:v>5</c:v>
                </c:pt>
                <c:pt idx="9">
                  <c:v>8</c:v>
                </c:pt>
                <c:pt idx="10">
                  <c:v>1.45</c:v>
                </c:pt>
                <c:pt idx="11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87-414A-AB93-ED36F439AF13}"/>
            </c:ext>
          </c:extLst>
        </c:ser>
        <c:ser>
          <c:idx val="2"/>
          <c:order val="2"/>
          <c:tx>
            <c:strRef>
              <c:f>'Анализ школьной среды'!$D$106</c:f>
              <c:strCache>
                <c:ptCount val="1"/>
                <c:pt idx="0">
                  <c:v>ПЕДАГОГИ</c:v>
                </c:pt>
              </c:strCache>
            </c:strRef>
          </c:tx>
          <c:spPr>
            <a:ln w="38100">
              <a:solidFill>
                <a:schemeClr val="accent5">
                  <a:lumMod val="5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школьной среды'!$A$107:$A$118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'Анализ школьной среды'!$D$107:$D$118</c:f>
              <c:numCache>
                <c:formatCode>General</c:formatCode>
                <c:ptCount val="12"/>
                <c:pt idx="0">
                  <c:v>3.4750000000000001</c:v>
                </c:pt>
                <c:pt idx="1">
                  <c:v>8.9499999999999993</c:v>
                </c:pt>
                <c:pt idx="2">
                  <c:v>3.9</c:v>
                </c:pt>
                <c:pt idx="3">
                  <c:v>4.8</c:v>
                </c:pt>
                <c:pt idx="4">
                  <c:v>4.5999999999999996</c:v>
                </c:pt>
                <c:pt idx="5">
                  <c:v>7</c:v>
                </c:pt>
                <c:pt idx="6">
                  <c:v>4</c:v>
                </c:pt>
                <c:pt idx="7">
                  <c:v>2.6</c:v>
                </c:pt>
                <c:pt idx="8">
                  <c:v>5</c:v>
                </c:pt>
                <c:pt idx="9">
                  <c:v>8.5</c:v>
                </c:pt>
                <c:pt idx="10">
                  <c:v>1.1000000000000001</c:v>
                </c:pt>
                <c:pt idx="11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87-414A-AB93-ED36F439AF13}"/>
            </c:ext>
          </c:extLst>
        </c:ser>
        <c:ser>
          <c:idx val="3"/>
          <c:order val="3"/>
          <c:tx>
            <c:strRef>
              <c:f>'Анализ школьной среды'!$E$106</c:f>
              <c:strCache>
                <c:ptCount val="1"/>
                <c:pt idx="0">
                  <c:v>РОДИТЕЛИ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'Анализ школьной среды'!$A$107:$A$118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'Анализ школьной среды'!$E$107:$E$118</c:f>
              <c:numCache>
                <c:formatCode>General</c:formatCode>
                <c:ptCount val="12"/>
                <c:pt idx="0">
                  <c:v>4.6500000000000004</c:v>
                </c:pt>
                <c:pt idx="1">
                  <c:v>6.4</c:v>
                </c:pt>
                <c:pt idx="2">
                  <c:v>3.9</c:v>
                </c:pt>
                <c:pt idx="3">
                  <c:v>0.31</c:v>
                </c:pt>
                <c:pt idx="4">
                  <c:v>4.2</c:v>
                </c:pt>
                <c:pt idx="5">
                  <c:v>7</c:v>
                </c:pt>
                <c:pt idx="6">
                  <c:v>4</c:v>
                </c:pt>
                <c:pt idx="7">
                  <c:v>2.6</c:v>
                </c:pt>
                <c:pt idx="8">
                  <c:v>5</c:v>
                </c:pt>
                <c:pt idx="9">
                  <c:v>8.5</c:v>
                </c:pt>
                <c:pt idx="10">
                  <c:v>1.45</c:v>
                </c:pt>
                <c:pt idx="11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87-414A-AB93-ED36F439A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72576"/>
        <c:axId val="85028864"/>
      </c:lineChart>
      <c:catAx>
        <c:axId val="84472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85028864"/>
        <c:crosses val="autoZero"/>
        <c:auto val="1"/>
        <c:lblAlgn val="ctr"/>
        <c:lblOffset val="100"/>
        <c:noMultiLvlLbl val="1"/>
      </c:catAx>
      <c:valAx>
        <c:axId val="85028864"/>
        <c:scaling>
          <c:orientation val="minMax"/>
        </c:scaling>
        <c:delete val="0"/>
        <c:axPos val="l"/>
        <c:majorGridlines>
          <c:spPr>
            <a:ln>
              <a:solidFill>
                <a:schemeClr val="accent5">
                  <a:lumMod val="50000"/>
                </a:schemeClr>
              </a:solidFill>
            </a:ln>
          </c:spPr>
        </c:majorGridlines>
        <c:numFmt formatCode="General" sourceLinked="1"/>
        <c:majorTickMark val="cross"/>
        <c:minorTickMark val="cross"/>
        <c:tickLblPos val="nextTo"/>
        <c:spPr>
          <a:ln>
            <a:solidFill>
              <a:schemeClr val="accent1"/>
            </a:solidFill>
          </a:ln>
        </c:spPr>
        <c:crossAx val="84472576"/>
        <c:crosses val="autoZero"/>
        <c:crossBetween val="between"/>
      </c:valAx>
      <c:spPr>
        <a:solidFill>
          <a:schemeClr val="accent4">
            <a:lumMod val="60000"/>
            <a:lumOff val="40000"/>
          </a:schemeClr>
        </a:solidFill>
      </c:spPr>
    </c:plotArea>
    <c:legend>
      <c:legendPos val="r"/>
      <c:legendEntry>
        <c:idx val="0"/>
        <c:txPr>
          <a:bodyPr/>
          <a:lstStyle/>
          <a:p>
            <a:pPr lvl="0" rtl="0">
              <a:defRPr sz="1000" b="1" i="0">
                <a:solidFill>
                  <a:srgbClr val="1A1A1A"/>
                </a:solidFill>
                <a:latin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lvl="0" rtl="0">
              <a:defRPr sz="1000" b="1" i="0">
                <a:solidFill>
                  <a:srgbClr val="1A1A1A"/>
                </a:solidFill>
                <a:latin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lvl="0" rtl="0">
              <a:defRPr sz="1000" b="1" i="0">
                <a:solidFill>
                  <a:srgbClr val="1A1A1A"/>
                </a:solidFill>
                <a:latin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 lvl="0" rtl="0">
              <a:defRPr sz="1000" b="1" i="0" baseline="0">
                <a:solidFill>
                  <a:srgbClr val="1A1A1A"/>
                </a:solidFill>
                <a:latin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159487464374093"/>
          <c:y val="0.78035779725647492"/>
          <c:w val="0.41430386228083527"/>
          <c:h val="0.21964220274352497"/>
        </c:manualLayout>
      </c:layout>
      <c:overlay val="0"/>
      <c:txPr>
        <a:bodyPr/>
        <a:lstStyle/>
        <a:p>
          <a:pPr lvl="0" rtl="0">
            <a:defRPr sz="1600" b="1" i="0">
              <a:solidFill>
                <a:srgbClr val="1A1A1A"/>
              </a:solidFill>
              <a:latin typeface="Times New Roman"/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0.6758</cdr:x>
      <cdr:y>0.23693</cdr:y>
    </cdr:from>
    <cdr:to>
      <cdr:x>0.95202</cdr:x>
      <cdr:y>0.37942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36675" y="792680"/>
          <a:ext cx="1486430" cy="476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/>
            <a:t>Карьерная среда</a:t>
          </a:r>
        </a:p>
      </cdr:txBody>
    </cdr:sp>
  </cdr:relSizeAnchor>
  <cdr:relSizeAnchor xmlns:cdr="http://schemas.openxmlformats.org/drawingml/2006/chartDrawing">
    <cdr:from>
      <cdr:x>0.10973</cdr:x>
      <cdr:y>0.26924</cdr:y>
    </cdr:from>
    <cdr:to>
      <cdr:x>0.32056</cdr:x>
      <cdr:y>0.32508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6613" y="1205707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Творческая среда</a:t>
          </a:r>
        </a:p>
      </cdr:txBody>
    </cdr:sp>
  </cdr:relSizeAnchor>
  <cdr:relSizeAnchor xmlns:cdr="http://schemas.openxmlformats.org/drawingml/2006/chartDrawing">
    <cdr:from>
      <cdr:x>0.06891</cdr:x>
      <cdr:y>0.76112</cdr:y>
    </cdr:from>
    <cdr:to>
      <cdr:x>0.27973</cdr:x>
      <cdr:y>0.81695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1833" y="2387557"/>
          <a:ext cx="1076321" cy="175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Безмятежная среда</a:t>
          </a:r>
        </a:p>
      </cdr:txBody>
    </cdr:sp>
  </cdr:relSizeAnchor>
  <cdr:relSizeAnchor xmlns:cdr="http://schemas.openxmlformats.org/drawingml/2006/chartDrawing">
    <cdr:from>
      <cdr:x>0.65197</cdr:x>
      <cdr:y>0.76707</cdr:y>
    </cdr:from>
    <cdr:to>
      <cdr:x>0.94776</cdr:x>
      <cdr:y>0.86615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28574" y="2406208"/>
          <a:ext cx="1510126" cy="310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Догматическая среда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9427-FA63-4747-95F2-23A5AD264DA8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394B-577D-4FB0-89DE-2AF9AB4E0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29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7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5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7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7" y="274640"/>
            <a:ext cx="2737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74640"/>
            <a:ext cx="801072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7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7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8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5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44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2pPr>
            <a:lvl3pPr marL="1216899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34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7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22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69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914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597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2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8409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496" y="1600202"/>
            <a:ext cx="5374283" cy="4525963"/>
          </a:xfrm>
        </p:spPr>
        <p:txBody>
          <a:bodyPr/>
          <a:lstStyle>
            <a:lvl1pPr>
              <a:defRPr sz="3727"/>
            </a:lvl1pPr>
            <a:lvl2pPr>
              <a:defRPr sz="3193"/>
            </a:lvl2pPr>
            <a:lvl3pPr>
              <a:defRPr sz="2661"/>
            </a:lvl3pPr>
            <a:lvl4pPr>
              <a:defRPr sz="2396"/>
            </a:lvl4pPr>
            <a:lvl5pPr>
              <a:defRPr sz="2396"/>
            </a:lvl5pPr>
            <a:lvl6pPr>
              <a:defRPr sz="2396"/>
            </a:lvl6pPr>
            <a:lvl7pPr>
              <a:defRPr sz="2396"/>
            </a:lvl7pPr>
            <a:lvl8pPr>
              <a:defRPr sz="2396"/>
            </a:lvl8pPr>
            <a:lvl9pPr>
              <a:defRPr sz="239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9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09" y="2174875"/>
            <a:ext cx="5376397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35113"/>
            <a:ext cx="5378508" cy="639762"/>
          </a:xfrm>
        </p:spPr>
        <p:txBody>
          <a:bodyPr anchor="b"/>
          <a:lstStyle>
            <a:lvl1pPr marL="0" indent="0">
              <a:buNone/>
              <a:defRPr sz="3193" b="1"/>
            </a:lvl1pPr>
            <a:lvl2pPr marL="608449" indent="0">
              <a:buNone/>
              <a:defRPr sz="2661" b="1"/>
            </a:lvl2pPr>
            <a:lvl3pPr marL="1216899" indent="0">
              <a:buNone/>
              <a:defRPr sz="2396" b="1"/>
            </a:lvl3pPr>
            <a:lvl4pPr marL="1825348" indent="0">
              <a:buNone/>
              <a:defRPr sz="2129" b="1"/>
            </a:lvl4pPr>
            <a:lvl5pPr marL="2433798" indent="0">
              <a:buNone/>
              <a:defRPr sz="2129" b="1"/>
            </a:lvl5pPr>
            <a:lvl6pPr marL="3042247" indent="0">
              <a:buNone/>
              <a:defRPr sz="2129" b="1"/>
            </a:lvl6pPr>
            <a:lvl7pPr marL="3650698" indent="0">
              <a:buNone/>
              <a:defRPr sz="2129" b="1"/>
            </a:lvl7pPr>
            <a:lvl8pPr marL="4259147" indent="0">
              <a:buNone/>
              <a:defRPr sz="2129" b="1"/>
            </a:lvl8pPr>
            <a:lvl9pPr marL="4867597" indent="0">
              <a:buNone/>
              <a:defRPr sz="212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1271" y="2174875"/>
            <a:ext cx="5378508" cy="3951288"/>
          </a:xfrm>
        </p:spPr>
        <p:txBody>
          <a:bodyPr/>
          <a:lstStyle>
            <a:lvl1pPr>
              <a:defRPr sz="3193"/>
            </a:lvl1pPr>
            <a:lvl2pPr>
              <a:defRPr sz="2661"/>
            </a:lvl2pPr>
            <a:lvl3pPr>
              <a:defRPr sz="2396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7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1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424" y="273052"/>
            <a:ext cx="6802356" cy="5853113"/>
          </a:xfrm>
        </p:spPr>
        <p:txBody>
          <a:bodyPr/>
          <a:lstStyle>
            <a:lvl1pPr>
              <a:defRPr sz="4259"/>
            </a:lvl1pPr>
            <a:lvl2pPr>
              <a:defRPr sz="3727"/>
            </a:lvl2pPr>
            <a:lvl3pPr>
              <a:defRPr sz="3193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35102"/>
            <a:ext cx="4003250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2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12775"/>
            <a:ext cx="7300913" cy="4114800"/>
          </a:xfrm>
        </p:spPr>
        <p:txBody>
          <a:bodyPr/>
          <a:lstStyle>
            <a:lvl1pPr marL="0" indent="0">
              <a:buNone/>
              <a:defRPr sz="4259"/>
            </a:lvl1pPr>
            <a:lvl2pPr marL="608449" indent="0">
              <a:buNone/>
              <a:defRPr sz="3727"/>
            </a:lvl2pPr>
            <a:lvl3pPr marL="1216899" indent="0">
              <a:buNone/>
              <a:defRPr sz="3193"/>
            </a:lvl3pPr>
            <a:lvl4pPr marL="1825348" indent="0">
              <a:buNone/>
              <a:defRPr sz="2661"/>
            </a:lvl4pPr>
            <a:lvl5pPr marL="2433798" indent="0">
              <a:buNone/>
              <a:defRPr sz="2661"/>
            </a:lvl5pPr>
            <a:lvl6pPr marL="3042247" indent="0">
              <a:buNone/>
              <a:defRPr sz="2661"/>
            </a:lvl6pPr>
            <a:lvl7pPr marL="3650698" indent="0">
              <a:buNone/>
              <a:defRPr sz="2661"/>
            </a:lvl7pPr>
            <a:lvl8pPr marL="4259147" indent="0">
              <a:buNone/>
              <a:defRPr sz="2661"/>
            </a:lvl8pPr>
            <a:lvl9pPr marL="4867597" indent="0">
              <a:buNone/>
              <a:defRPr sz="266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367338"/>
            <a:ext cx="7300913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449" indent="0">
              <a:buNone/>
              <a:defRPr sz="1597"/>
            </a:lvl2pPr>
            <a:lvl3pPr marL="1216899" indent="0">
              <a:buNone/>
              <a:defRPr sz="1331"/>
            </a:lvl3pPr>
            <a:lvl4pPr marL="1825348" indent="0">
              <a:buNone/>
              <a:defRPr sz="1197"/>
            </a:lvl4pPr>
            <a:lvl5pPr marL="2433798" indent="0">
              <a:buNone/>
              <a:defRPr sz="1197"/>
            </a:lvl5pPr>
            <a:lvl6pPr marL="3042247" indent="0">
              <a:buNone/>
              <a:defRPr sz="1197"/>
            </a:lvl6pPr>
            <a:lvl7pPr marL="3650698" indent="0">
              <a:buNone/>
              <a:defRPr sz="1197"/>
            </a:lvl7pPr>
            <a:lvl8pPr marL="4259147" indent="0">
              <a:buNone/>
              <a:defRPr sz="1197"/>
            </a:lvl8pPr>
            <a:lvl9pPr marL="4867597" indent="0">
              <a:buNone/>
              <a:defRPr sz="119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137A-C96D-4859-B220-D99CD37E62B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7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137A-C96D-4859-B220-D99CD37E62BD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D988-245E-4475-AA4C-DD2A5FFBF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1216899" rtl="0" eaLnBrk="1" latinLnBrk="0" hangingPunct="1">
        <a:spcBef>
          <a:spcPct val="0"/>
        </a:spcBef>
        <a:buNone/>
        <a:defRPr sz="5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337" indent="-456337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1pPr>
      <a:lvl2pPr marL="988730" indent="-380281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52112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129574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8023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47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922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337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821" indent="-304225" algn="l" defTabSz="12168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1pPr>
      <a:lvl2pPr marL="60844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216899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4pPr>
      <a:lvl5pPr marL="24337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5pPr>
      <a:lvl6pPr marL="30422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6pPr>
      <a:lvl7pPr marL="3650698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7pPr>
      <a:lvl8pPr marL="425914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8pPr>
      <a:lvl9pPr marL="4867597" algn="l" defTabSz="1216899" rtl="0" eaLnBrk="1" latinLnBrk="0" hangingPunct="1">
        <a:defRPr sz="23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12948246" TargetMode="External"/><Relationship Id="rId2" Type="http://schemas.openxmlformats.org/officeDocument/2006/relationships/hyperlink" Target="https://ds-malyshok-dobroe-r42.gosweb.gosuslugi.ru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0" y="1772816"/>
            <a:ext cx="1216660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Fedra Sans Pro Book"/>
              </a:rPr>
              <a:t>«Личностно-развивающая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Fedra Sans Pro Book"/>
              </a:rPr>
              <a:t>образовательная среда как ресурс 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Fedra Sans Pro Book"/>
              </a:rPr>
              <a:t>социально-эмоционального развития ребенка»</a:t>
            </a: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7812286" y="4941168"/>
            <a:ext cx="2976025" cy="2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863" dirty="0">
                <a:solidFill>
                  <a:schemeClr val="bg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31.05.2024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494" y="4149080"/>
            <a:ext cx="6919479" cy="265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1" dirty="0">
                <a:solidFill>
                  <a:schemeClr val="bg1"/>
                </a:solidFill>
                <a:latin typeface="Fedra Sans Pro Book"/>
              </a:rPr>
              <a:t>АВТОРЫ:</a:t>
            </a:r>
          </a:p>
          <a:p>
            <a:r>
              <a:rPr lang="ru-RU" sz="2661" dirty="0">
                <a:solidFill>
                  <a:schemeClr val="bg1"/>
                </a:solidFill>
                <a:latin typeface="Fedra Sans Pro Book"/>
              </a:rPr>
              <a:t>МБДОУ «Малышок» с. Доброе</a:t>
            </a:r>
          </a:p>
          <a:p>
            <a:r>
              <a:rPr lang="ru-RU" sz="2661" dirty="0">
                <a:solidFill>
                  <a:schemeClr val="bg1"/>
                </a:solidFill>
                <a:latin typeface="Fedra Sans Pro Book"/>
              </a:rPr>
              <a:t>состав управленческой команды:</a:t>
            </a:r>
          </a:p>
          <a:p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Пупышева</a:t>
            </a:r>
            <a:r>
              <a:rPr lang="ru-RU" sz="2000" dirty="0">
                <a:solidFill>
                  <a:schemeClr val="bg1"/>
                </a:solidFill>
              </a:rPr>
              <a:t> Лилия Александровна, заведующий,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Иноземцева Елена Николаевна, заместитель заведующего,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Горягина</a:t>
            </a:r>
            <a:r>
              <a:rPr lang="ru-RU" sz="2000" dirty="0">
                <a:solidFill>
                  <a:schemeClr val="bg1"/>
                </a:solidFill>
              </a:rPr>
              <a:t> Вера Анатольевна, педагог-психолог</a:t>
            </a:r>
          </a:p>
          <a:p>
            <a:endParaRPr lang="ru-RU" sz="2661" dirty="0">
              <a:solidFill>
                <a:schemeClr val="bg1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305340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42581"/>
            <a:ext cx="12166603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ЦЕЛЕВЫЕ ГРУППЫ ПРОЕКТА, </a:t>
            </a:r>
          </a:p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БЛАГОПОЛУЧАТЕЛИ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784865" y="2395681"/>
            <a:ext cx="10977181" cy="391781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725" b="1" dirty="0">
              <a:latin typeface="Fedra Sans Pro Light"/>
              <a:ea typeface="Fedra Sans Pro Light"/>
              <a:cs typeface="Fedra Sans Pro Ligh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212355"/>
              </p:ext>
            </p:extLst>
          </p:nvPr>
        </p:nvGraphicFramePr>
        <p:xfrm>
          <a:off x="539478" y="2060848"/>
          <a:ext cx="11222568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527170604"/>
                    </a:ext>
                  </a:extLst>
                </a:gridCol>
                <a:gridCol w="9422368">
                  <a:extLst>
                    <a:ext uri="{9D8B030D-6E8A-4147-A177-3AD203B41FA5}">
                      <a16:colId xmlns:a16="http://schemas.microsoft.com/office/drawing/2014/main" val="49312778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Реализуют потребность в саморазвитии, самовыражении, самореализации, позитивной социализации и развитии личностного потенциала эффективной коммуникации со взрослыми и сверстниками, в насыщенной игровой деятельности.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Положительный психологический климат в группах  ДОО   будет этому способствовать.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510169"/>
                  </a:ext>
                </a:extLst>
              </a:tr>
              <a:tr h="569952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6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Сформирует команду педагогов, слаженно работающую над реализацией актуальных задач, в режиме делегирования, создаст эффективную развивающую предметно-пространственную среду.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2153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6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Удовлетворят потребность в развитии профессионального потенциала, опыт  и навыки в применении развивающих образовательных технологий, уверенность в себе, опыт работы в режиме творческого поиска и творческих групп, получат богатый методический материал по развитию социально-эмоционального потенциала, базу для разработки собственных проектов.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02061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6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Получат реальные знания, инструменты и навыки по развитию ребенка, будут включены в образовательный процесс, повысят педагогическую компетентность.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438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47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F2500A9-6BFF-4B45-AB42-09074C5135FB}"/>
              </a:ext>
            </a:extLst>
          </p:cNvPr>
          <p:cNvGrpSpPr/>
          <p:nvPr/>
        </p:nvGrpSpPr>
        <p:grpSpPr>
          <a:xfrm>
            <a:off x="345851" y="2049508"/>
            <a:ext cx="2641899" cy="2243588"/>
            <a:chOff x="-150473" y="1310509"/>
            <a:chExt cx="2821371" cy="1762994"/>
          </a:xfrm>
        </p:grpSpPr>
        <p:sp>
          <p:nvSpPr>
            <p:cNvPr id="3" name="TextBox 9">
              <a:extLst>
                <a:ext uri="{FF2B5EF4-FFF2-40B4-BE49-F238E27FC236}">
                  <a16:creationId xmlns:a16="http://schemas.microsoft.com/office/drawing/2014/main" id="{E8842EEF-24CD-4A1D-B5C2-ED52CFA91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0473" y="2324045"/>
              <a:ext cx="2821371" cy="749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31"/>
                </a:spcBef>
                <a:buClr>
                  <a:srgbClr val="F69200"/>
                </a:buClr>
                <a:buSzPct val="100000"/>
              </a:pPr>
              <a:r>
                <a:rPr lang="ru-RU" altLang="ru-RU" sz="3600" cap="all" dirty="0">
                  <a:solidFill>
                    <a:srgbClr val="00642D"/>
                  </a:solidFill>
                  <a:latin typeface="Fedra Sans Pro Book" panose="020B0504040000020004" pitchFamily="34" charset="0"/>
                  <a:ea typeface="Fedra Sans Pro Light" charset="0"/>
                </a:rPr>
                <a:t>ЦЕЛИ ПРОЕКТА </a:t>
              </a:r>
            </a:p>
          </p:txBody>
        </p:sp>
        <p:pic>
          <p:nvPicPr>
            <p:cNvPr id="4" name="Рисунок 3" descr="Головоломка">
              <a:extLst>
                <a:ext uri="{FF2B5EF4-FFF2-40B4-BE49-F238E27FC236}">
                  <a16:creationId xmlns:a16="http://schemas.microsoft.com/office/drawing/2014/main" id="{45F9B05C-BEF0-449B-A1E6-95F08CBFF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012" y="1310509"/>
              <a:ext cx="914400" cy="914400"/>
            </a:xfrm>
            <a:prstGeom prst="rect">
              <a:avLst/>
            </a:prstGeom>
          </p:spPr>
        </p:pic>
      </p:grp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75782" y="188640"/>
            <a:ext cx="8712968" cy="556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52780" marR="6985" indent="-6350" algn="just">
              <a:spcAft>
                <a:spcPts val="154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52780" marR="6985" indent="-6350" algn="just">
              <a:spcAft>
                <a:spcPts val="154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ЛРОС ДОУ нового типа должна дать возможность: </a:t>
            </a:r>
          </a:p>
          <a:p>
            <a:pPr marL="652780" marR="6985" indent="-6350" algn="just">
              <a:spcAft>
                <a:spcPts val="154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-создания в ДОО комфортной открытой личностно-развивающей образовательной среды,  включающей компоненты творческой с элементами карьерной среды;</a:t>
            </a:r>
          </a:p>
          <a:p>
            <a:pPr marL="652780" marR="6985" indent="-6350" algn="just">
              <a:spcAft>
                <a:spcPts val="154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-представит новые возможности для всех участников образовательных отношений, обеспечивающих целостное социально-эмоциональное развитие личности  ребенка –дошкольника;</a:t>
            </a:r>
          </a:p>
          <a:p>
            <a:pPr marR="6985" lvl="0" algn="just" fontAlgn="base">
              <a:spcAft>
                <a:spcPts val="1555"/>
              </a:spcAft>
              <a:buClr>
                <a:srgbClr val="000000"/>
              </a:buClr>
              <a:buSzPts val="1200"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-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образовательной организацией;  </a:t>
            </a:r>
          </a:p>
          <a:p>
            <a:pPr marR="6985" lvl="0" algn="just" fontAlgn="base">
              <a:spcAft>
                <a:spcPts val="1540"/>
              </a:spcAft>
              <a:buClr>
                <a:srgbClr val="000000"/>
              </a:buClr>
              <a:buSzPts val="1200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-повышение престижа учреждения,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расширится материально-техническая база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R="6985" algn="just" fontAlgn="base">
              <a:spcAft>
                <a:spcPts val="1540"/>
              </a:spcAft>
              <a:buClr>
                <a:srgbClr val="000000"/>
              </a:buClr>
              <a:buSzPts val="1200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-формирование внутренней мотивации для развития профессионального потенциала и личностного роста, формирование навыков конструктивной работы в команде,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 и навыков в применении развивающих образовательных технологий.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Появление и распространение успешных педагогических практик;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985" algn="just" fontAlgn="base">
              <a:spcAft>
                <a:spcPts val="1540"/>
              </a:spcAft>
              <a:buClr>
                <a:srgbClr val="000000"/>
              </a:buClr>
              <a:buSzPts val="1200"/>
            </a:pPr>
            <a:r>
              <a:rPr lang="ru-RU" dirty="0"/>
              <a:t>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позитивной социализации и  личностного потенциала эффективной коммуникации со взрослыми и сверстниками в насыщенной игровой деятельности;</a:t>
            </a:r>
          </a:p>
          <a:p>
            <a:pPr marR="6985" lvl="0" algn="just" fontAlgn="base">
              <a:spcAft>
                <a:spcPts val="1540"/>
              </a:spcAft>
              <a:buClr>
                <a:srgbClr val="000000"/>
              </a:buClr>
              <a:buSzPts val="1200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-расширение возможностей для удовлетворения потребностей детей в саморазвитии, самовыражении, самореализации;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985" lvl="0" algn="just" fontAlgn="base">
              <a:spcAft>
                <a:spcPts val="1540"/>
              </a:spcAft>
              <a:buClr>
                <a:srgbClr val="000000"/>
              </a:buClr>
              <a:buSzPts val="1200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-содействие педагогической грамотности родителей, создание условий для их включенности в образовательные отношения на основе их инициатив и их личностного потенциала;   </a:t>
            </a:r>
            <a:endParaRPr lang="ru-RU" sz="1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2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F2500A9-6BFF-4B45-AB42-09074C5135FB}"/>
              </a:ext>
            </a:extLst>
          </p:cNvPr>
          <p:cNvGrpSpPr/>
          <p:nvPr/>
        </p:nvGrpSpPr>
        <p:grpSpPr>
          <a:xfrm>
            <a:off x="345851" y="2049508"/>
            <a:ext cx="2641899" cy="2243588"/>
            <a:chOff x="-150473" y="1310509"/>
            <a:chExt cx="2821371" cy="1762994"/>
          </a:xfrm>
        </p:grpSpPr>
        <p:sp>
          <p:nvSpPr>
            <p:cNvPr id="3" name="TextBox 9">
              <a:extLst>
                <a:ext uri="{FF2B5EF4-FFF2-40B4-BE49-F238E27FC236}">
                  <a16:creationId xmlns:a16="http://schemas.microsoft.com/office/drawing/2014/main" id="{E8842EEF-24CD-4A1D-B5C2-ED52CFA91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0473" y="2324045"/>
              <a:ext cx="2821371" cy="749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31"/>
                </a:spcBef>
                <a:buClr>
                  <a:srgbClr val="F69200"/>
                </a:buClr>
                <a:buSzPct val="100000"/>
              </a:pPr>
              <a:r>
                <a:rPr lang="ru-RU" altLang="ru-RU" sz="3600" cap="all" dirty="0">
                  <a:solidFill>
                    <a:srgbClr val="00642D"/>
                  </a:solidFill>
                  <a:latin typeface="Fedra Sans Pro Book" panose="020B0504040000020004" pitchFamily="34" charset="0"/>
                  <a:ea typeface="Fedra Sans Pro Light" charset="0"/>
                </a:rPr>
                <a:t>ЦЕЛИ ПРОЕКТА </a:t>
              </a:r>
            </a:p>
          </p:txBody>
        </p:sp>
        <p:pic>
          <p:nvPicPr>
            <p:cNvPr id="4" name="Рисунок 3" descr="Головоломка">
              <a:extLst>
                <a:ext uri="{FF2B5EF4-FFF2-40B4-BE49-F238E27FC236}">
                  <a16:creationId xmlns:a16="http://schemas.microsoft.com/office/drawing/2014/main" id="{45F9B05C-BEF0-449B-A1E6-95F08CBFF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3012" y="1310509"/>
              <a:ext cx="914400" cy="914400"/>
            </a:xfrm>
            <a:prstGeom prst="rect">
              <a:avLst/>
            </a:prstGeom>
          </p:spPr>
        </p:pic>
      </p:grp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75782" y="1241493"/>
            <a:ext cx="7632848" cy="345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52780" marR="6985" indent="-6350" algn="just">
              <a:spcAft>
                <a:spcPts val="154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реализации проекта «ЛРОС как ресурс социально- эмоционального развития детей дошкольного возраста» сформирована среда с преобладанием «творческого» типа в парадигме самоопределения, саморазвития и самореализации личности, в результате чего произошли изменения во всех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средообразующих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переменных образовательной организации.</a:t>
            </a:r>
          </a:p>
          <a:p>
            <a:pPr marL="652780" marR="6985" indent="-6350" algn="just">
              <a:spcAft>
                <a:spcPts val="1540"/>
              </a:spcAft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6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87562" y="883730"/>
            <a:ext cx="11211863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проекта и Способы их ДОСТИЖЕНИЯ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790328" y="2652257"/>
            <a:ext cx="10737195" cy="344104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69310"/>
              </p:ext>
            </p:extLst>
          </p:nvPr>
        </p:nvGraphicFramePr>
        <p:xfrm>
          <a:off x="1115542" y="1977612"/>
          <a:ext cx="10657184" cy="37821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860984">
                  <a:extLst>
                    <a:ext uri="{9D8B030D-6E8A-4147-A177-3AD203B41FA5}">
                      <a16:colId xmlns:a16="http://schemas.microsoft.com/office/drawing/2014/main" val="1933291506"/>
                    </a:ext>
                  </a:extLst>
                </a:gridCol>
                <a:gridCol w="3703058">
                  <a:extLst>
                    <a:ext uri="{9D8B030D-6E8A-4147-A177-3AD203B41FA5}">
                      <a16:colId xmlns:a16="http://schemas.microsoft.com/office/drawing/2014/main" val="1141896466"/>
                    </a:ext>
                  </a:extLst>
                </a:gridCol>
                <a:gridCol w="3093142">
                  <a:extLst>
                    <a:ext uri="{9D8B030D-6E8A-4147-A177-3AD203B41FA5}">
                      <a16:colId xmlns:a16="http://schemas.microsoft.com/office/drawing/2014/main" val="1505877471"/>
                    </a:ext>
                  </a:extLst>
                </a:gridCol>
              </a:tblGrid>
              <a:tr h="186448">
                <a:tc>
                  <a:txBody>
                    <a:bodyPr/>
                    <a:lstStyle/>
                    <a:p>
                      <a:pPr marL="60134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783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ts val="179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295785"/>
                  </a:ext>
                </a:extLst>
              </a:tr>
              <a:tr h="3575007">
                <a:tc>
                  <a:txBody>
                    <a:bodyPr/>
                    <a:lstStyle/>
                    <a:p>
                      <a:pPr marL="67945" marR="58420">
                        <a:lnSpc>
                          <a:spcPct val="98000"/>
                        </a:lnSpc>
                        <a:spcAft>
                          <a:spcPts val="0"/>
                        </a:spcAft>
                        <a:tabLst>
                          <a:tab pos="1407795" algn="l"/>
                          <a:tab pos="218503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-Аналитическая	справка 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инструментарием;</a:t>
                      </a:r>
                    </a:p>
                    <a:p>
                      <a:pPr marL="67945" marR="60325">
                        <a:spcAft>
                          <a:spcPts val="0"/>
                        </a:spcAft>
                        <a:tabLst>
                          <a:tab pos="1170940" algn="l"/>
                          <a:tab pos="151828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-Пакет нормативной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	по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проекта;</a:t>
                      </a:r>
                    </a:p>
                    <a:p>
                      <a:pPr marL="67945" marR="59055">
                        <a:spcAft>
                          <a:spcPts val="0"/>
                        </a:spcAft>
                        <a:tabLst>
                          <a:tab pos="822325" algn="l"/>
                          <a:tab pos="218249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-Методические</a:t>
                      </a:r>
                      <a:r>
                        <a:rPr lang="ru-RU" sz="1200" spc="30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проведению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взаимодействия 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-2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воспитанниками;</a:t>
                      </a:r>
                    </a:p>
                    <a:p>
                      <a:pPr marL="67945" marR="57150"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«Педагогический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портфель»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                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авторские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</a:t>
                      </a:r>
                      <a:r>
                        <a:rPr lang="ru-RU" sz="1200" spc="-2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сценарного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типа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СЭР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дошкольников;</a:t>
                      </a:r>
                    </a:p>
                    <a:p>
                      <a:pPr marL="67945" marR="5842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-Продукты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детско-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проектов.</a:t>
                      </a:r>
                    </a:p>
                    <a:p>
                      <a:pPr marL="67945" marR="59690">
                        <a:spcAft>
                          <a:spcPts val="0"/>
                        </a:spcAft>
                        <a:tabLst>
                          <a:tab pos="1339215" algn="l"/>
                          <a:tab pos="216916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-Авторские игры 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2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оборудование: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домик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т.д.;</a:t>
                      </a:r>
                    </a:p>
                    <a:p>
                      <a:pPr marL="67945" marR="60960">
                        <a:lnSpc>
                          <a:spcPct val="9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-Пакет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кейсов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контента</a:t>
                      </a:r>
                      <a:r>
                        <a:rPr lang="ru-RU" sz="12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интернет;</a:t>
                      </a:r>
                    </a:p>
                    <a:p>
                      <a:pPr marL="67945" marR="59690">
                        <a:spcBef>
                          <a:spcPts val="10"/>
                        </a:spcBef>
                        <a:spcAft>
                          <a:spcPts val="0"/>
                        </a:spcAft>
                        <a:tabLst>
                          <a:tab pos="1529715" algn="l"/>
                          <a:tab pos="159829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-Методические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(законных</a:t>
                      </a:r>
                      <a:r>
                        <a:rPr lang="ru-RU" sz="1200" spc="-2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представителей):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(рекомендации,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фотогалереи, 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примерные        </a:t>
                      </a:r>
                      <a:r>
                        <a:rPr lang="ru-RU" sz="1200" spc="-2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конспекты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родительских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собраний</a:t>
                      </a:r>
                      <a:r>
                        <a:rPr lang="ru-RU" sz="12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анкеты</a:t>
                      </a:r>
                      <a:r>
                        <a:rPr lang="ru-RU" sz="12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т.д.)</a:t>
                      </a:r>
                    </a:p>
                    <a:p>
                      <a:pPr marL="67945" marR="60960">
                        <a:lnSpc>
                          <a:spcPct val="98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-Методические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</a:p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-Публикации</a:t>
                      </a:r>
                    </a:p>
                    <a:p>
                      <a:pPr marL="67945">
                        <a:lnSpc>
                          <a:spcPts val="14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-Рабочие</a:t>
                      </a:r>
                      <a:r>
                        <a:rPr lang="ru-RU" sz="12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2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858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</a:t>
                      </a:r>
                      <a:r>
                        <a:rPr lang="ru-RU" sz="12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видеоматериалы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6045">
                        <a:lnSpc>
                          <a:spcPct val="85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-Педагогический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    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СЭР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воспитанников;</a:t>
                      </a:r>
                    </a:p>
                    <a:p>
                      <a:pPr marL="114300" marR="102870">
                        <a:lnSpc>
                          <a:spcPct val="85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-ПОС педагогов с учетом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особенностей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обучающихся;</a:t>
                      </a:r>
                    </a:p>
                    <a:p>
                      <a:pPr marL="114300" marR="97155">
                        <a:lnSpc>
                          <a:spcPct val="8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-Изменение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типа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преобладанием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(творческой и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карьерной);</a:t>
                      </a:r>
                    </a:p>
                    <a:p>
                      <a:pPr marL="114300" marR="97155">
                        <a:lnSpc>
                          <a:spcPct val="85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-Профессиональная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компетентность</a:t>
                      </a:r>
                      <a:r>
                        <a:rPr lang="ru-RU" sz="1200" spc="2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  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СЭР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воспитанников;</a:t>
                      </a:r>
                    </a:p>
                    <a:p>
                      <a:pPr marL="114300" marR="99060">
                        <a:lnSpc>
                          <a:spcPct val="8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-Развитие</a:t>
                      </a:r>
                      <a:r>
                        <a:rPr lang="ru-RU" sz="1200" spc="20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ЛП</a:t>
                      </a:r>
                      <a:r>
                        <a:rPr lang="ru-RU" sz="1200" spc="20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отношений;</a:t>
                      </a:r>
                    </a:p>
                    <a:p>
                      <a:pPr marL="6858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-Развитие	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субъективной      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активности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   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algn="just">
                        <a:lnSpc>
                          <a:spcPts val="1275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-Распространение</a:t>
                      </a:r>
                    </a:p>
                    <a:p>
                      <a:pPr marL="86995" marR="67945">
                        <a:lnSpc>
                          <a:spcPct val="88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педагогического опыта по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СЭР  </a:t>
                      </a:r>
                      <a:r>
                        <a:rPr lang="ru-RU" sz="1200" spc="-2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сетевых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сообществах;</a:t>
                      </a:r>
                    </a:p>
                    <a:p>
                      <a:pPr marL="78105" marR="66675">
                        <a:lnSpc>
                          <a:spcPct val="85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tabLst>
                          <a:tab pos="121793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-Удовлетворённость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</a:t>
                      </a:r>
                      <a:r>
                        <a:rPr lang="ru-RU" sz="1200" spc="-2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200" spc="-2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качеством 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    </a:t>
                      </a:r>
                      <a:r>
                        <a:rPr lang="ru-RU" sz="1200" spc="-2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образования;</a:t>
                      </a:r>
                    </a:p>
                    <a:p>
                      <a:pPr marL="78105" marR="67310">
                        <a:lnSpc>
                          <a:spcPct val="8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-Социальный эффект: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социокультурную </a:t>
                      </a:r>
                      <a:r>
                        <a:rPr lang="ru-RU" sz="1200" spc="-2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ситуацию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районе;</a:t>
                      </a:r>
                    </a:p>
                    <a:p>
                      <a:pPr marL="78105" marR="68580">
                        <a:lnSpc>
                          <a:spcPct val="85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tabLst>
                          <a:tab pos="154368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-Инновационный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эффект:</a:t>
                      </a:r>
                      <a:r>
                        <a:rPr lang="ru-RU" sz="1200" spc="-2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внедрена</a:t>
                      </a:r>
                      <a:r>
                        <a:rPr lang="ru-RU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СЭР;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-Оздоровительный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эффект: </a:t>
                      </a:r>
                      <a:r>
                        <a:rPr lang="ru-RU" sz="1200" spc="-2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заболеваемости,</a:t>
                      </a:r>
                      <a:r>
                        <a:rPr lang="ru-RU" sz="1200" spc="-2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</a:t>
                      </a:r>
                      <a:r>
                        <a:rPr lang="ru-RU" sz="12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-эмоционального</a:t>
                      </a:r>
                      <a:r>
                        <a:rPr lang="ru-RU" sz="12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569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8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-18486" y="764704"/>
            <a:ext cx="1216660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оценка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39478" y="1263302"/>
            <a:ext cx="11233248" cy="519003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fontAlgn="base">
              <a:lnSpc>
                <a:spcPct val="112000"/>
              </a:lnSpc>
              <a:buClr>
                <a:srgbClr val="000000"/>
              </a:buClr>
              <a:buSzPts val="1200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400" b="1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Что будет указывать на успешность проекта? Какими могут быть количественные и качественные показатели (по 2-3 позиции)?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lnSpc>
                <a:spcPct val="112000"/>
              </a:lnSpc>
              <a:buClr>
                <a:srgbClr val="000000"/>
              </a:buClr>
              <a:buSzPts val="1200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 - творческая среда, 30%- карьерная, 20%- безмятежная среда и 15%- догматическая.</a:t>
            </a:r>
          </a:p>
          <a:p>
            <a:pPr fontAlgn="base">
              <a:lnSpc>
                <a:spcPct val="112000"/>
              </a:lnSpc>
              <a:buClr>
                <a:srgbClr val="000000"/>
              </a:buClr>
              <a:buSzPts val="1200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пространственно-предметной среды ДОО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- 80%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способны управлять эмоциями, наличие мотивации к обучению, улучшены межличностные отношения, снижена тревожность.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коллектив: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оптимальный уровень социально-коммуникативной компетенции, доброжелательный микроклимат в педагогическом коллективе ДОУ;</a:t>
            </a:r>
          </a:p>
          <a:p>
            <a:pPr fontAlgn="base">
              <a:lnSpc>
                <a:spcPct val="112000"/>
              </a:lnSpc>
              <a:buClr>
                <a:srgbClr val="000000"/>
              </a:buClr>
              <a:buSzPts val="1200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Администрация:</a:t>
            </a:r>
          </a:p>
          <a:p>
            <a:pPr fontAlgn="base">
              <a:lnSpc>
                <a:spcPct val="112000"/>
              </a:lnSpc>
              <a:buClr>
                <a:srgbClr val="000000"/>
              </a:buClr>
              <a:buSzPts val="1200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Включенность администрации в программу по развитию ЛРОС-100%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родителей -90%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мы видим такие результаты после создания творческой ЛРОС в  ДОУ: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договорных отношений с партнерами;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социальное взаимодействие с другими ДОУ по реализации проекта.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обновлённый пакет нормативных документов: ОП, Программы развития;</a:t>
            </a:r>
          </a:p>
          <a:p>
            <a:pPr fontAlgn="base">
              <a:lnSpc>
                <a:spcPct val="112000"/>
              </a:lnSpc>
              <a:buClr>
                <a:srgbClr val="000000"/>
              </a:buClr>
              <a:buSzPts val="1200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-методический банк (набор диагностик, разработок занятий, сценариев событийных мероприятий и проектов, родительских собраний и т.д., направленных на развитие компонентов ЛРОС, наглядных материалов); </a:t>
            </a:r>
          </a:p>
          <a:p>
            <a:pPr fontAlgn="base">
              <a:lnSpc>
                <a:spcPct val="112000"/>
              </a:lnSpc>
              <a:buClr>
                <a:srgbClr val="000000"/>
              </a:buClr>
              <a:buSzPts val="1200"/>
            </a:pPr>
            <a:r>
              <a:rPr lang="ru-RU" altLang="ru-RU" sz="1400" dirty="0">
                <a:solidFill>
                  <a:schemeClr val="accent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Как сообщество (педагогическое и социокультурное) узнает о ходе и результатах проекта?</a:t>
            </a:r>
          </a:p>
          <a:p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Фото и видеоматериалы, демонстрирующие ход реализации проекта размещены на официальном сайте учреждения  </a:t>
            </a:r>
            <a:r>
              <a:rPr lang="en-US" sz="1200" u="sng" dirty="0">
                <a:hlinkClick r:id="rId2"/>
              </a:rPr>
              <a:t>d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s-malyshok-dobroe-r42.gosweb.gosuslugi.ru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сообщества в ВК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https://vk.com/public212948246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14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2661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271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79438" y="746122"/>
            <a:ext cx="12166603" cy="11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Риски и Способы их минимизации.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РЕСУРСНОЕ ОБЕСПЕЧЕНИЕ ПРОЕКТА 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1259559" y="5229200"/>
            <a:ext cx="10033646" cy="10103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defRPr/>
            </a:pPr>
            <a:endParaRPr lang="ru-RU" altLang="ru-RU" sz="133" b="1" dirty="0">
              <a:solidFill>
                <a:srgbClr val="22974F"/>
              </a:solidFill>
              <a:latin typeface="Fedra Sans Pro Light" panose="020B0303040000020004" pitchFamily="34" charset="0"/>
              <a:ea typeface="Fedra Sans Pro Light" panose="020B0303040000020004" pitchFamily="34" charset="0"/>
            </a:endParaRPr>
          </a:p>
          <a:p>
            <a:pPr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r>
              <a:rPr lang="ru-RU" altLang="ru-RU" sz="1600" b="1" dirty="0">
                <a:latin typeface="Times New Roman" panose="02020603050405020304" pitchFamily="18" charset="0"/>
                <a:ea typeface="Fedra Sans Pro Light" panose="020B0303040000020004" pitchFamily="34" charset="0"/>
                <a:cs typeface="Times New Roman" panose="02020603050405020304" pitchFamily="18" charset="0"/>
              </a:rPr>
              <a:t>Ресурсы по обеспечению проекта: кадровые, программно-методические, социальные, нормативные, административные</a:t>
            </a:r>
          </a:p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3725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73577"/>
              </p:ext>
            </p:extLst>
          </p:nvPr>
        </p:nvGraphicFramePr>
        <p:xfrm>
          <a:off x="1331566" y="2233136"/>
          <a:ext cx="9577064" cy="29162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3953359118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3155295422"/>
                    </a:ext>
                  </a:extLst>
                </a:gridCol>
              </a:tblGrid>
              <a:tr h="244170">
                <a:tc>
                  <a:txBody>
                    <a:bodyPr/>
                    <a:lstStyle/>
                    <a:p>
                      <a:pPr marL="1312545" marR="1310005">
                        <a:lnSpc>
                          <a:spcPts val="183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Риски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495935">
                        <a:lnSpc>
                          <a:spcPts val="183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Способы</a:t>
                      </a:r>
                      <a:r>
                        <a:rPr lang="en-US" sz="1800" spc="-3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минимизации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9746701"/>
                  </a:ext>
                </a:extLst>
              </a:tr>
              <a:tr h="333602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Недостаточно</a:t>
                      </a:r>
                      <a:r>
                        <a:rPr lang="ru-RU" sz="1800" spc="-4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сформированная</a:t>
                      </a: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мотивация</a:t>
                      </a:r>
                      <a:r>
                        <a:rPr lang="ru-RU" sz="1800" spc="-5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коллектива</a:t>
                      </a:r>
                      <a:r>
                        <a:rPr lang="ru-RU" sz="1800" spc="-5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к</a:t>
                      </a:r>
                      <a:r>
                        <a:rPr lang="ru-RU" sz="1800" spc="-5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переменам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8580" marR="52578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ПОС</a:t>
                      </a:r>
                      <a:r>
                        <a:rPr lang="en-US" sz="1800" spc="-4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+</a:t>
                      </a:r>
                      <a:r>
                        <a:rPr lang="en-US" sz="1800" dirty="0" err="1">
                          <a:effectLst/>
                        </a:rPr>
                        <a:t>обучение</a:t>
                      </a:r>
                      <a:r>
                        <a:rPr lang="en-US" sz="1800" dirty="0">
                          <a:effectLst/>
                        </a:rPr>
                        <a:t>,</a:t>
                      </a:r>
                      <a:r>
                        <a:rPr lang="en-US" sz="1800" spc="-45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стимулирование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2161213"/>
                  </a:ext>
                </a:extLst>
              </a:tr>
              <a:tr h="574931">
                <a:tc>
                  <a:txBody>
                    <a:bodyPr/>
                    <a:lstStyle/>
                    <a:p>
                      <a:pPr marL="67945" marR="25273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Недостаточная</a:t>
                      </a:r>
                      <a:r>
                        <a:rPr lang="ru-RU" sz="1800" spc="-8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степень</a:t>
                      </a:r>
                      <a:r>
                        <a:rPr lang="ru-RU" sz="1800" spc="-9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комфортности</a:t>
                      </a:r>
                      <a:r>
                        <a:rPr lang="ru-RU" sz="1800" spc="-335" dirty="0">
                          <a:effectLst/>
                        </a:rPr>
                        <a:t>                   </a:t>
                      </a:r>
                      <a:r>
                        <a:rPr lang="ru-RU" sz="1800" dirty="0">
                          <a:effectLst/>
                        </a:rPr>
                        <a:t>микроклимата</a:t>
                      </a:r>
                      <a:r>
                        <a:rPr lang="ru-RU" sz="1800" spc="-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в</a:t>
                      </a:r>
                      <a:r>
                        <a:rPr lang="ru-RU" sz="1800" spc="-1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коллективе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7018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Соглашение,</a:t>
                      </a:r>
                      <a:r>
                        <a:rPr lang="ru-RU" sz="1800" spc="-8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ненасильственная</a:t>
                      </a:r>
                      <a:r>
                        <a:rPr lang="ru-RU" sz="1800" spc="-7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форма </a:t>
                      </a:r>
                      <a:r>
                        <a:rPr lang="ru-RU" sz="1800" spc="-33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общения,</a:t>
                      </a:r>
                      <a:r>
                        <a:rPr lang="ru-RU" sz="1800" spc="-15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командообразующие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тренинги и тренинги про профилактике профессионального выгорания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0613427"/>
                  </a:ext>
                </a:extLst>
              </a:tr>
              <a:tr h="691233">
                <a:tc>
                  <a:txBody>
                    <a:bodyPr/>
                    <a:lstStyle/>
                    <a:p>
                      <a:pPr marL="67945" marR="49720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Незначительная</a:t>
                      </a:r>
                      <a:r>
                        <a:rPr lang="ru-RU" sz="1800" spc="3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степень</a:t>
                      </a:r>
                      <a:r>
                        <a:rPr lang="ru-RU" sz="1800" spc="-4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принятия  </a:t>
                      </a:r>
                      <a:r>
                        <a:rPr lang="ru-RU" sz="1800" spc="-33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продукта</a:t>
                      </a:r>
                      <a:r>
                        <a:rPr lang="ru-RU" sz="1800" spc="-1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пользователями (педагогами, родителями)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17462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Изучение эффективности опыта</a:t>
                      </a:r>
                      <a:r>
                        <a:rPr lang="ru-RU" sz="1800" spc="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работы</a:t>
                      </a:r>
                      <a:r>
                        <a:rPr lang="ru-RU" sz="1800" spc="-5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других образовательных учреждений целью</a:t>
                      </a:r>
                      <a:r>
                        <a:rPr lang="ru-RU" sz="1800" spc="-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принятия и</a:t>
                      </a:r>
                      <a:r>
                        <a:rPr lang="ru-RU" sz="1800" spc="-1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осознание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значимости</a:t>
                      </a:r>
                      <a:r>
                        <a:rPr lang="en-US" sz="1800" spc="-2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проекта</a:t>
                      </a:r>
                      <a:r>
                        <a:rPr lang="ru-RU" sz="1800" dirty="0">
                          <a:effectLst/>
                        </a:rPr>
                        <a:t>, организация ознакомительных мастер-классов,</a:t>
                      </a:r>
                      <a:r>
                        <a:rPr lang="ru-RU" sz="1800" baseline="0" dirty="0">
                          <a:effectLst/>
                        </a:rPr>
                        <a:t> семинаров для родителей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889163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59125" y="2233613"/>
            <a:ext cx="1216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32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86" y="692696"/>
            <a:ext cx="12166602" cy="11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ПЛАН СОЗДАНИЯ ЛРОС.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КОНТУРЫ «ДОРОЖНОЙ КАРТЫ»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34706" y="2094183"/>
            <a:ext cx="11498776" cy="428714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2000" i="1" dirty="0">
              <a:solidFill>
                <a:srgbClr val="22974F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470" y="1988841"/>
            <a:ext cx="11366012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Список крупных стратегических изменений и </a:t>
            </a:r>
            <a:r>
              <a:rPr lang="ru-RU" altLang="ru-RU" dirty="0">
                <a:solidFill>
                  <a:srgbClr val="2297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действий </a:t>
            </a:r>
            <a:r>
              <a:rPr lang="ru-RU" altLang="ru-RU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коллектива ОО по их достижению</a:t>
            </a:r>
          </a:p>
          <a:p>
            <a:r>
              <a:rPr lang="ru-RU" i="1" dirty="0"/>
              <a:t>Организационно-технологический компонент:</a:t>
            </a:r>
            <a:endParaRPr lang="ru-RU" dirty="0"/>
          </a:p>
          <a:p>
            <a:pPr lvl="0"/>
            <a:r>
              <a:rPr lang="ru-RU" dirty="0"/>
              <a:t>Внесение изменений в нормативные акты, программы;</a:t>
            </a:r>
          </a:p>
          <a:p>
            <a:pPr lvl="0"/>
            <a:r>
              <a:rPr lang="ru-RU" dirty="0"/>
              <a:t>Обучение педагогической команды;</a:t>
            </a:r>
          </a:p>
          <a:p>
            <a:pPr lvl="0"/>
            <a:r>
              <a:rPr lang="ru-RU" dirty="0"/>
              <a:t>Внедрение в образовательную программу УМК «Социально-эмоциональное развитие детей; </a:t>
            </a:r>
          </a:p>
          <a:p>
            <a:pPr lvl="0"/>
            <a:r>
              <a:rPr lang="ru-RU" dirty="0"/>
              <a:t>Использование технологий социально-эмоционального развития;</a:t>
            </a:r>
          </a:p>
          <a:p>
            <a:r>
              <a:rPr lang="ru-RU" i="1" dirty="0"/>
              <a:t>Социальный компонент:</a:t>
            </a:r>
            <a:endParaRPr lang="ru-RU" dirty="0"/>
          </a:p>
          <a:p>
            <a:pPr lvl="0"/>
            <a:r>
              <a:rPr lang="ru-RU" dirty="0"/>
              <a:t>Использование системы соглашений как условия осознанной включенности  всех членов образовательного сообщества в преобразование ОС;</a:t>
            </a:r>
          </a:p>
          <a:p>
            <a:pPr lvl="0"/>
            <a:r>
              <a:rPr lang="ru-RU" dirty="0"/>
              <a:t>для развития </a:t>
            </a:r>
            <a:r>
              <a:rPr lang="ru-RU" dirty="0" err="1"/>
              <a:t>эмпатийного</a:t>
            </a:r>
            <a:r>
              <a:rPr lang="ru-RU" dirty="0"/>
              <a:t> поведения (проявления)- организация волонтерского движения «Юные волонтеры»;</a:t>
            </a:r>
          </a:p>
          <a:p>
            <a:r>
              <a:rPr lang="ru-RU" i="1" dirty="0"/>
              <a:t>Пространственно-предметный компонент:</a:t>
            </a:r>
            <a:endParaRPr lang="ru-RU" dirty="0"/>
          </a:p>
          <a:p>
            <a:r>
              <a:rPr lang="ru-RU" dirty="0"/>
              <a:t>-размещенные в групповых пространствах сцен для детский выступлений (мини-театральные студии), выделение зон для демонстрации детских достижений, доски «Соглашение»;</a:t>
            </a:r>
          </a:p>
          <a:p>
            <a:r>
              <a:rPr lang="ru-RU" dirty="0"/>
              <a:t>-снятию эмоционального напряжения будет способствовать организация  центра психологической разгрузки «</a:t>
            </a:r>
            <a:r>
              <a:rPr lang="ru-RU" dirty="0" err="1"/>
              <a:t>Эмоционариум</a:t>
            </a:r>
            <a:r>
              <a:rPr lang="ru-RU" dirty="0"/>
              <a:t>».</a:t>
            </a: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13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86" y="692696"/>
            <a:ext cx="12166602" cy="11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ПЛАН СОЗДАНИЯ ЛРОС.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КОНТУРЫ «ДОРОЖНОЙ КАРТЫ»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34706" y="2094183"/>
            <a:ext cx="11498776" cy="428714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2000" i="1" dirty="0">
              <a:solidFill>
                <a:srgbClr val="22974F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470" y="1988841"/>
            <a:ext cx="11366012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Список крупных стратегических изменений и </a:t>
            </a:r>
            <a:r>
              <a:rPr lang="ru-RU" altLang="ru-RU" dirty="0">
                <a:solidFill>
                  <a:srgbClr val="2297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действий </a:t>
            </a:r>
            <a:r>
              <a:rPr lang="ru-RU" altLang="ru-RU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коллектива ОО по их достижению</a:t>
            </a:r>
          </a:p>
          <a:p>
            <a:r>
              <a:rPr lang="ru-RU" i="1" dirty="0"/>
              <a:t>Кадровое обеспечение проекта: </a:t>
            </a:r>
            <a:endParaRPr lang="ru-RU" dirty="0"/>
          </a:p>
          <a:p>
            <a:r>
              <a:rPr lang="ru-RU" dirty="0"/>
              <a:t>-профессиональная подготовка кадров за счет системы повышения квалификации на основе</a:t>
            </a:r>
            <a:br>
              <a:rPr lang="ru-RU" dirty="0"/>
            </a:br>
            <a:r>
              <a:rPr lang="ru-RU" dirty="0"/>
              <a:t>индивидуальных запросов и потребностей педагогов;</a:t>
            </a:r>
          </a:p>
          <a:p>
            <a:pPr lvl="0"/>
            <a:r>
              <a:rPr lang="ru-RU" dirty="0"/>
              <a:t>-выстраивание система работы по профессиональному выгоранию педагогов. </a:t>
            </a: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r>
              <a:rPr lang="ru-RU" i="1" dirty="0"/>
              <a:t>Управленческое сопровождение:</a:t>
            </a:r>
            <a:endParaRPr lang="ru-RU" dirty="0"/>
          </a:p>
          <a:p>
            <a:pPr lvl="0"/>
            <a:r>
              <a:rPr lang="ru-RU" dirty="0"/>
              <a:t>Распределение ответственностей и делегирование управленческих функций на разных уровнях.</a:t>
            </a:r>
          </a:p>
          <a:p>
            <a:pPr lvl="0"/>
            <a:r>
              <a:rPr lang="ru-RU" dirty="0"/>
              <a:t>Внесение изменений и реализация программы развития.</a:t>
            </a: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461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86" y="692696"/>
            <a:ext cx="12166602" cy="11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ПЛАН СОЗДАНИЯ ЛРОС.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КОНТУРЫ «ДОРОЖНОЙ КАРТЫ»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34706" y="2094183"/>
            <a:ext cx="11498776" cy="428714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2000" i="1" dirty="0">
              <a:solidFill>
                <a:srgbClr val="22974F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08090"/>
              </p:ext>
            </p:extLst>
          </p:nvPr>
        </p:nvGraphicFramePr>
        <p:xfrm>
          <a:off x="1043534" y="1856604"/>
          <a:ext cx="10009111" cy="45883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93118666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120396378"/>
                    </a:ext>
                  </a:extLst>
                </a:gridCol>
                <a:gridCol w="5472607">
                  <a:extLst>
                    <a:ext uri="{9D8B030D-6E8A-4147-A177-3AD203B41FA5}">
                      <a16:colId xmlns:a16="http://schemas.microsoft.com/office/drawing/2014/main" val="3967607188"/>
                    </a:ext>
                  </a:extLst>
                </a:gridCol>
              </a:tblGrid>
              <a:tr h="596357">
                <a:tc>
                  <a:txBody>
                    <a:bodyPr/>
                    <a:lstStyle/>
                    <a:p>
                      <a:pPr marL="595630" marR="584200" algn="l">
                        <a:lnSpc>
                          <a:spcPts val="147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93980" algn="l">
                        <a:lnSpc>
                          <a:spcPts val="147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r>
                        <a:rPr lang="ru-RU" sz="1400" i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1020" algn="l">
                        <a:lnSpc>
                          <a:spcPts val="147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0345304"/>
                  </a:ext>
                </a:extLst>
              </a:tr>
              <a:tr h="904031">
                <a:tc>
                  <a:txBody>
                    <a:bodyPr/>
                    <a:lstStyle/>
                    <a:p>
                      <a:pPr marL="596900" marR="584200" algn="l">
                        <a:lnSpc>
                          <a:spcPts val="1475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i="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4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 marR="93980" algn="l">
                        <a:lnSpc>
                          <a:spcPts val="1475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ru-RU" sz="1400" i="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r>
                        <a:rPr lang="ru-RU" sz="1400" i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400" i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400" i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r>
                        <a:rPr lang="ru-RU" sz="1400" i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340" marR="165100" indent="4445" algn="l" defTabSz="1216899" rtl="0" eaLnBrk="1" fontAlgn="auto" latinLnBrk="0" hangingPunct="1">
                        <a:lnSpc>
                          <a:spcPct val="103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Экспертиза образовательной среды, разработка и запуск проекта, вовлечение в    эту работу всех участников образовательных отношений и обучение заинтересованных участников, промежуточный мониторинг, коррекция плана «дорожной карты».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7234581"/>
                  </a:ext>
                </a:extLst>
              </a:tr>
              <a:tr h="964344">
                <a:tc>
                  <a:txBody>
                    <a:bodyPr/>
                    <a:lstStyle/>
                    <a:p>
                      <a:pPr marL="596900" marR="584200" algn="l">
                        <a:lnSpc>
                          <a:spcPts val="147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i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 marR="92710" algn="l">
                        <a:lnSpc>
                          <a:spcPts val="147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декабрь 2024г. - март 2026г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 плана  проекта  по  созданию  ЛРОС,  введение  новых  технологий социально-эмоционального развития дошкольников,  продолжение  преобразования «творческой» образовательной среды: внесение изменений во все компоненты среды дошкольной организации, в том числе локальные акты; взаимообмен опытом, промежуточный мониторинг, коррекция плана «дорожной карты», разработка программы развития ДО на основе проекта по созданию ЛРОС.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149896"/>
                  </a:ext>
                </a:extLst>
              </a:tr>
              <a:tr h="1381035">
                <a:tc>
                  <a:txBody>
                    <a:bodyPr/>
                    <a:lstStyle/>
                    <a:p>
                      <a:pPr marL="596900" marR="584200" algn="l">
                        <a:lnSpc>
                          <a:spcPts val="147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40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i="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4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 marR="93980" algn="l">
                        <a:lnSpc>
                          <a:spcPts val="147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4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март 2026г. - сентябрь 2027г</a:t>
                      </a:r>
                      <a:endParaRPr lang="ru-RU" sz="1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 marR="187960" indent="0" algn="l" defTabSz="1216899" rtl="0" eaLnBrk="1" fontAlgn="auto" latinLnBrk="0" hangingPunct="1">
                        <a:lnSpc>
                          <a:spcPts val="147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проекта по созданию ЛРОС с заданными показателями и подведение итогов (мониторинг), определение эффективности проекта, трансляция опыта его разработки и формирования ресурсного пакета проекта, определение дальнейших стратегических целей ОО.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47481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857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67470" y="476672"/>
            <a:ext cx="11498776" cy="568863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800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Ключевые действия команды проекта по годам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команды проекта (март-май)-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Пупышева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рабочей группы проекта (март-май)-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Пупышева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нормативно-правовой базы проекта (август-декабрь)-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Пупышева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образовательной среды (апрель-май)-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Горягина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концепции проекта (апрель-май)- Иноземцева Е. Н.,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Горягина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программы проекта на 2024-2027 г. (май)- Иноземцева Е. Н.,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Горягина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ООП ДО (август)– Иноземцева Е. Н.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Программу развития (сентябрь)-Пупышева Л. А.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2025-2026г.г.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 плана  проекта  по  созданию  ЛРОС-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Пупышева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А., Иноземцева Е. Н.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УМК «Социально- эмоциональное развитие детей» дошкольников (5-7 лет) (сентябрь-декабрь)-Иноземцева Е. Н.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профессиональной активности педагогов по внедрению запланированных инноваций и нормативного компонентов деятельности-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Пупышева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А., Иноземцева Е. Н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соглашений в образовательную среду-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Пупышева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пространственно-предметной среды ДОО (центра психологической разгрузки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Эмоционариум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организация волонтерского движения «Юные волонтеры, сцен для детских выступлений (мини-театральные студии, зон для демонстрации детских достижений, доски «Соглашение»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Пупышева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А., Иноземцева Е. Н.,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Горягина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 работы родительского клуба «Семейный очаг»-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Горягина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А.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2026-2027г.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в соответствии с планом- Иноземцева Е. Н.,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Горягина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диагностика-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Горягина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итогового отчета- Иноземцева Е. Н.,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Горягина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А.</a:t>
            </a: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2400" i="1" dirty="0">
              <a:solidFill>
                <a:srgbClr val="22974F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369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07430" y="908720"/>
            <a:ext cx="12166603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СПРАВКА ОБ Образовательной Организации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427910" y="2348880"/>
            <a:ext cx="7216862" cy="345638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r>
              <a:rPr lang="ru-RU" dirty="0"/>
              <a:t>МБДОУ «Малышок» с. Доброе расположен в с. Доброе Добровского муниципального округа,  в тихом и уютном жилом районе.  В типовом двухэтажном здании располагается 6 групповых помещений, музыкальный зал, кабинеты учителей-логопедов, педагога-психолога. Детский сад оснащен современным пищеблоком, прачечной, медицинским кабинетом. На территории детского сада расположены 6 групповых прогулочных площадок с верандами и игровым оборудованием.</a:t>
            </a:r>
          </a:p>
          <a:p>
            <a:r>
              <a:rPr lang="ru-RU" dirty="0"/>
              <a:t>117 воспитанников от 1 года до 8 лет посещают детский сад. Функционируют 3 группы общеразвивающей направленности и 3 группы компенсирующей направленности для детей, имеющих тяжелое нарушение речи.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66DB2C-D732-4C02-8F64-8B78C886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7" y="2276872"/>
            <a:ext cx="3686048" cy="32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63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6" y="1109441"/>
            <a:ext cx="1216660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УПРАВЛЕНЧЕСКОЕ СОПРОВОЖДЕНИЕ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755502" y="1484784"/>
            <a:ext cx="11305256" cy="475252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Какие локальные нормативные акты нужно будет принять в ОО? </a:t>
            </a: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создании творческой группы педагогов по реализации программы ЛРОС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управленческого проекта по созданию ЛРОС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профессиональном обучающем сообществе педагогов (ПОС)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действующих локальных актах</a:t>
            </a:r>
            <a:endParaRPr lang="ru-RU" altLang="ru-RU" sz="2661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Как будет осуществляться обратная связь? Каковы правила и процедуры коммуникации</a:t>
            </a:r>
            <a:r>
              <a:rPr lang="ru-RU" altLang="ru-RU" sz="2661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Регулярного мониторинга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действующих семинаров по проблеме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Оперативных совещаний</a:t>
            </a:r>
            <a:endParaRPr lang="ru-RU" altLang="ru-RU" dirty="0">
              <a:latin typeface="Times New Roman" panose="02020603050405020304" pitchFamily="18" charset="0"/>
              <a:ea typeface="Fedra Sans Pro Light" panose="020B0303040000020004" pitchFamily="34" charset="0"/>
              <a:cs typeface="Times New Roman" panose="02020603050405020304" pitchFamily="18" charset="0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Как будет сопровождаться работа профессионального обучающегося сообщества (ПОС)? Какова роль наставника в ОО</a:t>
            </a:r>
          </a:p>
          <a:p>
            <a:pPr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dirty="0">
                <a:latin typeface="Times New Roman" panose="02020603050405020304" pitchFamily="18" charset="0"/>
                <a:ea typeface="Fedra Sans Pro Light" panose="020B0303040000020004" pitchFamily="34" charset="0"/>
                <a:cs typeface="Times New Roman" panose="02020603050405020304" pitchFamily="18" charset="0"/>
              </a:rPr>
              <a:t>Встречи групп педагогов по инициативе куратора</a:t>
            </a:r>
          </a:p>
          <a:p>
            <a:pPr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dirty="0">
                <a:latin typeface="Times New Roman" panose="02020603050405020304" pitchFamily="18" charset="0"/>
                <a:ea typeface="Fedra Sans Pro Light" panose="020B0303040000020004" pitchFamily="34" charset="0"/>
                <a:cs typeface="Times New Roman" panose="02020603050405020304" pitchFamily="18" charset="0"/>
              </a:rPr>
              <a:t>Мастер-классы</a:t>
            </a:r>
          </a:p>
          <a:p>
            <a:pPr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dirty="0">
                <a:latin typeface="Times New Roman" panose="02020603050405020304" pitchFamily="18" charset="0"/>
                <a:ea typeface="Fedra Sans Pro Light" panose="020B0303040000020004" pitchFamily="34" charset="0"/>
                <a:cs typeface="Times New Roman" panose="02020603050405020304" pitchFamily="18" charset="0"/>
              </a:rPr>
              <a:t>Семинары</a:t>
            </a:r>
          </a:p>
        </p:txBody>
      </p:sp>
    </p:spTree>
    <p:extLst>
      <p:ext uri="{BB962C8B-B14F-4D97-AF65-F5344CB8AC3E}">
        <p14:creationId xmlns:p14="http://schemas.microsoft.com/office/powerpoint/2010/main" val="3188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07430" y="908720"/>
            <a:ext cx="12166603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СПРАВКА ОБ Образовательной Организации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7431" y="1628800"/>
            <a:ext cx="11393326" cy="475252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r>
              <a:rPr lang="ru-RU" dirty="0"/>
              <a:t>Педагогический коллектив составляют 16 творческих профессиональных педагогов: 11 воспитателей, педагог-психолог, 2 учителя-логопеда, музыкальный руководитель, инструктор по физической культуре.  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Квалификация педагогических работников </a:t>
            </a:r>
          </a:p>
          <a:p>
            <a:r>
              <a:rPr lang="ru-RU" dirty="0">
                <a:solidFill>
                  <a:srgbClr val="7030A0"/>
                </a:solidFill>
              </a:rPr>
              <a:t>Высшее квалификационную категорию имеют – 13 педагогов (81%);</a:t>
            </a:r>
          </a:p>
          <a:p>
            <a:r>
              <a:rPr lang="ru-RU" dirty="0">
                <a:solidFill>
                  <a:srgbClr val="7030A0"/>
                </a:solidFill>
              </a:rPr>
              <a:t>Первую квалификационную категорию имеют – 3 педагога (19%) 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Стаж педагогических работников</a:t>
            </a:r>
          </a:p>
          <a:p>
            <a:r>
              <a:rPr lang="ru-RU" dirty="0">
                <a:solidFill>
                  <a:srgbClr val="7030A0"/>
                </a:solidFill>
              </a:rPr>
              <a:t>До 5 лет – 0 человека (0%)</a:t>
            </a:r>
          </a:p>
          <a:p>
            <a:r>
              <a:rPr lang="ru-RU" dirty="0">
                <a:solidFill>
                  <a:srgbClr val="7030A0"/>
                </a:solidFill>
              </a:rPr>
              <a:t>От 5 до 10 лет – 0 человека (0%)</a:t>
            </a:r>
          </a:p>
          <a:p>
            <a:r>
              <a:rPr lang="ru-RU" dirty="0">
                <a:solidFill>
                  <a:srgbClr val="7030A0"/>
                </a:solidFill>
              </a:rPr>
              <a:t>От 10 до 15 лет –1 человек (6%)</a:t>
            </a:r>
          </a:p>
          <a:p>
            <a:r>
              <a:rPr lang="ru-RU" dirty="0">
                <a:solidFill>
                  <a:srgbClr val="7030A0"/>
                </a:solidFill>
              </a:rPr>
              <a:t>От 15 до 20 лет – 4 человек (25,3%)</a:t>
            </a:r>
          </a:p>
          <a:p>
            <a:r>
              <a:rPr lang="ru-RU" dirty="0">
                <a:solidFill>
                  <a:srgbClr val="7030A0"/>
                </a:solidFill>
              </a:rPr>
              <a:t>Свыше 20 лет – 11 человек (68,7 %)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AC5ECA-7BB6-4E1B-A387-CABC0461DF9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2" t="7715" r="5965" b="8902"/>
          <a:stretch/>
        </p:blipFill>
        <p:spPr bwMode="auto">
          <a:xfrm>
            <a:off x="5652046" y="3331185"/>
            <a:ext cx="2330450" cy="1898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A7217C-6573-41E5-9DD3-9B9F1F33C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414" y="2276872"/>
            <a:ext cx="1498007" cy="14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07430" y="908720"/>
            <a:ext cx="12166603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СПРАВКА ОБ Образовательной Организации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94068" y="1263477"/>
            <a:ext cx="11393326" cy="475252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победы и достижения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на муниципальном этапе «Звездочки ГТО».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на муниципальном этапе музыкально-литературных композиций «Да святится имя твое», участие на региональном этапе музыкально-литературных композиций «Да святится Имя Твое»).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I степени в дистанционном конкурсе рисунков и фотографий «Русь Православная в художественном творчестве детей» (Организаторы - Муниципальное автономное учреждение дополнительного образования Центр развития творчества «Левобережный» г. Липецка Храм Покрова Пресвятой Богородицы г. Липецка, Липецкой епархии) - Симак Матвей.	    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областной акции детского творчества по вопросам безопасности дорожного движения «Дорога глазами детей».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- Кузьмина Е. В. на 4 чемпионате рабочих профессий «Навыки мудрых» по стандартам WORLDSKILLS RUSSIA Липецкой области.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во Всероссийском конкурсе-смотре "Лучшие детские сады России 2022"».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на муниципальном этапе «Звездочки ГТО».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на муниципальном этапе музыкально-литературных композиций «Да святится имя твое», участие на региональном этапе музыкально-литературных композиций «Да святится Имя Твое»).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в Региональном этапе Большого семейного фестиваля	- музыкальный руководитель Стрельникова Юлия Леонидовна.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программ психолого-педагогического сопровождения детей и подростков «Современные дети» - педагог – психолог Горягина В.А. - лауреат.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Муниципальном этапе IX Всероссийского конкурса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и юношеского творчества «Базовые национальные ценности» - воспитатель Москалева Светлана Сергеевна.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Муниципальном этапе Большого семейного фестиваля - музыкальный руководитель Стрельникова Юлия Леонидовна.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«Воспитатель года -  2023» воспитатель Мальцева Т.С.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98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958171"/>
            <a:ext cx="12166603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СПРАВКА ОБ Образовательной Организации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7431" y="1628800"/>
            <a:ext cx="11393326" cy="475252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5F34E4-C727-4950-A9EA-277BA9879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78" y="2100247"/>
            <a:ext cx="6164503" cy="40993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AD987-B08F-4A4D-BA70-F4AE597B4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38" y="2090777"/>
            <a:ext cx="4019969" cy="40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13160"/>
            <a:ext cx="12166603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и предварительные выводы Исследования СРЕДЫ ОО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3" y="2010248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566" y="2010249"/>
            <a:ext cx="1051316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dirty="0"/>
              <a:t>Особенности образовательной среды выявлялись в ходе мониторинга на основе методик В.А. </a:t>
            </a:r>
            <a:r>
              <a:rPr lang="ru-RU" dirty="0" err="1"/>
              <a:t>Ясвина</a:t>
            </a:r>
            <a:r>
              <a:rPr lang="ru-RU" dirty="0"/>
              <a:t>.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023712"/>
              </p:ext>
            </p:extLst>
          </p:nvPr>
        </p:nvGraphicFramePr>
        <p:xfrm>
          <a:off x="611486" y="2708920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351013"/>
              </p:ext>
            </p:extLst>
          </p:nvPr>
        </p:nvGraphicFramePr>
        <p:xfrm>
          <a:off x="5292006" y="2801052"/>
          <a:ext cx="5105400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677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13160"/>
            <a:ext cx="12166603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и предварительные выводы Исследования СРЕДЫ ОО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3" y="2010248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28752556"/>
              </p:ext>
            </p:extLst>
          </p:nvPr>
        </p:nvGraphicFramePr>
        <p:xfrm>
          <a:off x="793" y="2570772"/>
          <a:ext cx="5642952" cy="359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24054" y="2010248"/>
            <a:ext cx="5976664" cy="479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Проведя анализ среды ДОО, мы сделали следующие выводы: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Результаты экспертизы среды ДОО показали, что она имеет смешанный характер, где преобладает в основном «безмятежная» и «догматическая» среда с элементами «творческой и «карьерной» среды, которые способствует формированию активного, но зависимого типа личности. В сложившейся «безмятежно- догматической» образовательной среде недостаточно условий для развития самостоятельности и творчества дошкольников, а это препятствует их личностному развитию.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8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913160"/>
            <a:ext cx="12166603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Результаты и предварительные выводы Исследования СРЕДЫ ОО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80283" y="2010248"/>
            <a:ext cx="11211863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10" y="2010248"/>
            <a:ext cx="1094521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Данные исследования свидетельствуют о том, что образовательная (педагогическая) система ДОО преимущественно ориентирована на линейно - постановочную модель, а это не может обеспечить свободу индивидуального профессионального развития педагогов, а значит, и личностного развития воспитанников.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Недостаточно развиты такие показатели ЛРОС, как мобильность и активность.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 ходе исследования выявили, что ДОО имеет смешанный тип организационной культуры, в которой преобладает формализм, а это препятствует проявлению новаторства, проведению экспериментов, внедрению самых передовых технологий, т.е. не дает возможности для свободного проявления личности, препятствует развитию таких качеств, как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креативность, критическое мышление, эмоциональный интеллект.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9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93" y="848598"/>
            <a:ext cx="121666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КЛЮЧЕВАЯ ПРОБЛЕМА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01315" y="1772816"/>
            <a:ext cx="11765557" cy="4392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buClr>
                <a:srgbClr val="F69200"/>
              </a:buClr>
              <a:buSzPct val="100000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позитивной социализации детей дошкольного возраста в соответствии с ФГОС ДО на фоне отсутствия специальных инструментов для полноценного социально-эмоционального развития.</a:t>
            </a:r>
          </a:p>
          <a:p>
            <a:pPr algn="ctr">
              <a:buClr>
                <a:srgbClr val="F69200"/>
              </a:buClr>
              <a:buSzPct val="100000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Существующая образовательная среда ДОУ частично способствует социально-эмоциональному развитию ребенка</a:t>
            </a:r>
            <a:r>
              <a:rPr lang="ru-RU" dirty="0"/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69200"/>
              </a:buClr>
              <a:buSzPct val="100000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>
                <a:srgbClr val="F69200"/>
              </a:buClr>
              <a:buSzPct val="100000"/>
            </a:pPr>
            <a:endParaRPr lang="ru-RU" altLang="ru-RU" sz="2661" b="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046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1566</Words>
  <Application>Microsoft Office PowerPoint</Application>
  <PresentationFormat>Произвольный</PresentationFormat>
  <Paragraphs>226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Fedra Sans Pro Book</vt:lpstr>
      <vt:lpstr>Fedra Sans Pro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Лилия Пупышева</cp:lastModifiedBy>
  <cp:revision>60</cp:revision>
  <dcterms:created xsi:type="dcterms:W3CDTF">2020-09-14T17:49:18Z</dcterms:created>
  <dcterms:modified xsi:type="dcterms:W3CDTF">2024-05-30T07:55:52Z</dcterms:modified>
</cp:coreProperties>
</file>